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Roboto Slab"/>
      <p:regular r:id="rId15"/>
      <p:bold r:id="rId16"/>
    </p:embeddedFont>
    <p:embeddedFont>
      <p:font typeface="Roboto"/>
      <p:regular r:id="rId17"/>
      <p:bold r:id="rId18"/>
      <p:italic r:id="rId19"/>
      <p:boldItalic r:id="rId20"/>
    </p:embeddedFont>
    <p:embeddedFont>
      <p:font typeface="Lato"/>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Italic.fntdata"/><Relationship Id="rId11" Type="http://schemas.openxmlformats.org/officeDocument/2006/relationships/slide" Target="slides/slide6.xml"/><Relationship Id="rId22" Type="http://schemas.openxmlformats.org/officeDocument/2006/relationships/font" Target="fonts/Lato-bold.fntdata"/><Relationship Id="rId10" Type="http://schemas.openxmlformats.org/officeDocument/2006/relationships/slide" Target="slides/slide5.xml"/><Relationship Id="rId21" Type="http://schemas.openxmlformats.org/officeDocument/2006/relationships/font" Target="fonts/Lato-regular.fntdata"/><Relationship Id="rId13" Type="http://schemas.openxmlformats.org/officeDocument/2006/relationships/slide" Target="slides/slide8.xml"/><Relationship Id="rId24" Type="http://schemas.openxmlformats.org/officeDocument/2006/relationships/font" Target="fonts/Lato-boldItalic.fntdata"/><Relationship Id="rId12" Type="http://schemas.openxmlformats.org/officeDocument/2006/relationships/slide" Target="slides/slide7.xml"/><Relationship Id="rId23" Type="http://schemas.openxmlformats.org/officeDocument/2006/relationships/font" Target="fonts/La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Slab-regular.fntdata"/><Relationship Id="rId14" Type="http://schemas.openxmlformats.org/officeDocument/2006/relationships/slide" Target="slides/slide9.xml"/><Relationship Id="rId17" Type="http://schemas.openxmlformats.org/officeDocument/2006/relationships/font" Target="fonts/Roboto-regular.fntdata"/><Relationship Id="rId16" Type="http://schemas.openxmlformats.org/officeDocument/2006/relationships/font" Target="fonts/RobotoSlab-bold.fntdata"/><Relationship Id="rId5" Type="http://schemas.openxmlformats.org/officeDocument/2006/relationships/notesMaster" Target="notesMasters/notesMaster1.xml"/><Relationship Id="rId19" Type="http://schemas.openxmlformats.org/officeDocument/2006/relationships/font" Target="fonts/Roboto-italic.fntdata"/><Relationship Id="rId6" Type="http://schemas.openxmlformats.org/officeDocument/2006/relationships/slide" Target="slides/slide1.xml"/><Relationship Id="rId18" Type="http://schemas.openxmlformats.org/officeDocument/2006/relationships/font" Target="fonts/Roboto-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 name="Shape 59"/>
        <p:cNvGrpSpPr/>
        <p:nvPr/>
      </p:nvGrpSpPr>
      <p:grpSpPr>
        <a:xfrm>
          <a:off x="0" y="0"/>
          <a:ext cx="0" cy="0"/>
          <a:chOff x="0" y="0"/>
          <a:chExt cx="0" cy="0"/>
        </a:xfrm>
      </p:grpSpPr>
      <p:sp>
        <p:nvSpPr>
          <p:cNvPr id="60" name="Google Shape;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Google Shape;66;g76e899137e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76e899137e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Google Shape;72;g76e899137e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76e899137e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Google Shape;78;g76e899137e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76e899137e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 name="Shape 83"/>
        <p:cNvGrpSpPr/>
        <p:nvPr/>
      </p:nvGrpSpPr>
      <p:grpSpPr>
        <a:xfrm>
          <a:off x="0" y="0"/>
          <a:ext cx="0" cy="0"/>
          <a:chOff x="0" y="0"/>
          <a:chExt cx="0" cy="0"/>
        </a:xfrm>
      </p:grpSpPr>
      <p:sp>
        <p:nvSpPr>
          <p:cNvPr id="84" name="Google Shape;84;g76e899137e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76e899137e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76e899137e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76e899137e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76e899137e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76e899137e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Google Shape;102;g76e899137e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76e899137e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Google Shape;107;g76e899137e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76e899137e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p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879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7562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p7"/>
          <p:cNvSpPr txBox="1"/>
          <p:nvPr>
            <p:ph type="title"/>
          </p:nvPr>
        </p:nvSpPr>
        <p:spPr>
          <a:xfrm>
            <a:off x="3879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87900" y="1594025"/>
            <a:ext cx="2808000" cy="2681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9" name="Shape 39"/>
        <p:cNvGrpSpPr/>
        <p:nvPr/>
      </p:nvGrpSpPr>
      <p:grpSpPr>
        <a:xfrm>
          <a:off x="0" y="0"/>
          <a:ext cx="0" cy="0"/>
          <a:chOff x="0" y="0"/>
          <a:chExt cx="0" cy="0"/>
        </a:xfrm>
      </p:grpSpPr>
      <p:sp>
        <p:nvSpPr>
          <p:cNvPr id="40" name="Google Shape;40;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p9"/>
          <p:cNvSpPr txBox="1"/>
          <p:nvPr>
            <p:ph type="title"/>
          </p:nvPr>
        </p:nvSpPr>
        <p:spPr>
          <a:xfrm>
            <a:off x="265500" y="1209075"/>
            <a:ext cx="4045200" cy="1506300"/>
          </a:xfrm>
          <a:prstGeom prst="rect">
            <a:avLst/>
          </a:prstGeom>
        </p:spPr>
        <p:txBody>
          <a:bodyPr anchorCtr="0" anchor="b"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6" name="Google Shape;46;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9500" y="4233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52"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p:nvPr>
            <p:ph idx="1" type="body"/>
          </p:nvPr>
        </p:nvSpPr>
        <p:spPr>
          <a:xfrm>
            <a:off x="387900" y="2919450"/>
            <a:ext cx="83682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rina">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 name="Shape 62"/>
        <p:cNvGrpSpPr/>
        <p:nvPr/>
      </p:nvGrpSpPr>
      <p:grpSpPr>
        <a:xfrm>
          <a:off x="0" y="0"/>
          <a:ext cx="0" cy="0"/>
          <a:chOff x="0" y="0"/>
          <a:chExt cx="0" cy="0"/>
        </a:xfrm>
      </p:grpSpPr>
      <p:sp>
        <p:nvSpPr>
          <p:cNvPr id="63" name="Google Shape;63;p13"/>
          <p:cNvSpPr txBox="1"/>
          <p:nvPr>
            <p:ph type="ctrTitle"/>
          </p:nvPr>
        </p:nvSpPr>
        <p:spPr>
          <a:xfrm>
            <a:off x="1680302" y="1188925"/>
            <a:ext cx="5783400" cy="14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400"/>
              <a:t>Research Report </a:t>
            </a:r>
            <a:endParaRPr sz="3400"/>
          </a:p>
          <a:p>
            <a:pPr indent="0" lvl="0" marL="0" rtl="0" algn="ctr">
              <a:spcBef>
                <a:spcPts val="0"/>
              </a:spcBef>
              <a:spcAft>
                <a:spcPts val="0"/>
              </a:spcAft>
              <a:buNone/>
            </a:pPr>
            <a:r>
              <a:rPr lang="en" sz="3400"/>
              <a:t>Peer Review </a:t>
            </a:r>
            <a:endParaRPr sz="3400"/>
          </a:p>
          <a:p>
            <a:pPr indent="0" lvl="0" marL="0" rtl="0" algn="ctr">
              <a:spcBef>
                <a:spcPts val="0"/>
              </a:spcBef>
              <a:spcAft>
                <a:spcPts val="0"/>
              </a:spcAft>
              <a:buNone/>
            </a:pPr>
            <a:r>
              <a:rPr lang="en" sz="3400"/>
              <a:t>&amp; Final Q&amp;A</a:t>
            </a:r>
            <a:endParaRPr sz="3400"/>
          </a:p>
        </p:txBody>
      </p:sp>
      <p:sp>
        <p:nvSpPr>
          <p:cNvPr id="64" name="Google Shape;64;p13"/>
          <p:cNvSpPr txBox="1"/>
          <p:nvPr>
            <p:ph idx="1" type="subTitle"/>
          </p:nvPr>
        </p:nvSpPr>
        <p:spPr>
          <a:xfrm>
            <a:off x="1680302" y="3049450"/>
            <a:ext cx="5783400" cy="90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5/1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 name="Shape 68"/>
        <p:cNvGrpSpPr/>
        <p:nvPr/>
      </p:nvGrpSpPr>
      <p:grpSpPr>
        <a:xfrm>
          <a:off x="0" y="0"/>
          <a:ext cx="0" cy="0"/>
          <a:chOff x="0" y="0"/>
          <a:chExt cx="0" cy="0"/>
        </a:xfrm>
      </p:grpSpPr>
      <p:sp>
        <p:nvSpPr>
          <p:cNvPr id="69" name="Google Shape;69;p1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Recap of Structure of Research Report</a:t>
            </a:r>
            <a:endParaRPr/>
          </a:p>
        </p:txBody>
      </p:sp>
      <p:sp>
        <p:nvSpPr>
          <p:cNvPr id="70" name="Google Shape;70;p14"/>
          <p:cNvSpPr txBox="1"/>
          <p:nvPr>
            <p:ph idx="1" type="body"/>
          </p:nvPr>
        </p:nvSpPr>
        <p:spPr>
          <a:xfrm>
            <a:off x="387900" y="1352324"/>
            <a:ext cx="8368200" cy="3078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Introduction [1 page]</a:t>
            </a:r>
            <a:endParaRPr/>
          </a:p>
          <a:p>
            <a:pPr indent="-342900" lvl="0" marL="457200" rtl="0" algn="l">
              <a:spcBef>
                <a:spcPts val="0"/>
              </a:spcBef>
              <a:spcAft>
                <a:spcPts val="0"/>
              </a:spcAft>
              <a:buSzPts val="1800"/>
              <a:buChar char="●"/>
            </a:pPr>
            <a:r>
              <a:rPr lang="en"/>
              <a:t>Literature Review [1-2 pages]</a:t>
            </a:r>
            <a:endParaRPr/>
          </a:p>
          <a:p>
            <a:pPr indent="-342900" lvl="0" marL="457200" rtl="0" algn="l">
              <a:spcBef>
                <a:spcPts val="0"/>
              </a:spcBef>
              <a:spcAft>
                <a:spcPts val="0"/>
              </a:spcAft>
              <a:buSzPts val="1800"/>
              <a:buChar char="●"/>
            </a:pPr>
            <a:r>
              <a:rPr lang="en"/>
              <a:t>Method(s)/Methodology [1-2 pages]</a:t>
            </a:r>
            <a:endParaRPr/>
          </a:p>
          <a:p>
            <a:pPr indent="-317500" lvl="1" marL="914400" rtl="0" algn="l">
              <a:spcBef>
                <a:spcPts val="0"/>
              </a:spcBef>
              <a:spcAft>
                <a:spcPts val="0"/>
              </a:spcAft>
              <a:buSzPts val="1400"/>
              <a:buChar char="○"/>
            </a:pPr>
            <a:r>
              <a:rPr lang="en"/>
              <a:t>Context</a:t>
            </a:r>
            <a:endParaRPr/>
          </a:p>
          <a:p>
            <a:pPr indent="-317500" lvl="1" marL="914400" rtl="0" algn="l">
              <a:spcBef>
                <a:spcPts val="0"/>
              </a:spcBef>
              <a:spcAft>
                <a:spcPts val="0"/>
              </a:spcAft>
              <a:buSzPts val="1400"/>
              <a:buChar char="○"/>
            </a:pPr>
            <a:r>
              <a:rPr lang="en"/>
              <a:t>Procedure</a:t>
            </a:r>
            <a:endParaRPr/>
          </a:p>
          <a:p>
            <a:pPr indent="-317500" lvl="1" marL="914400" rtl="0" algn="l">
              <a:spcBef>
                <a:spcPts val="0"/>
              </a:spcBef>
              <a:spcAft>
                <a:spcPts val="0"/>
              </a:spcAft>
              <a:buSzPts val="1400"/>
              <a:buChar char="○"/>
            </a:pPr>
            <a:r>
              <a:rPr lang="en"/>
              <a:t>Participants/Subjects</a:t>
            </a:r>
            <a:endParaRPr/>
          </a:p>
          <a:p>
            <a:pPr indent="-317500" lvl="1" marL="914400" rtl="0" algn="l">
              <a:spcBef>
                <a:spcPts val="0"/>
              </a:spcBef>
              <a:spcAft>
                <a:spcPts val="0"/>
              </a:spcAft>
              <a:buSzPts val="1400"/>
              <a:buChar char="○"/>
            </a:pPr>
            <a:r>
              <a:rPr lang="en"/>
              <a:t>Instruments/Measures</a:t>
            </a:r>
            <a:endParaRPr/>
          </a:p>
          <a:p>
            <a:pPr indent="-317500" lvl="1" marL="914400" rtl="0" algn="l">
              <a:spcBef>
                <a:spcPts val="0"/>
              </a:spcBef>
              <a:spcAft>
                <a:spcPts val="0"/>
              </a:spcAft>
              <a:buSzPts val="1400"/>
              <a:buChar char="○"/>
            </a:pPr>
            <a:r>
              <a:rPr lang="en"/>
              <a:t>Analysis</a:t>
            </a:r>
            <a:endParaRPr/>
          </a:p>
          <a:p>
            <a:pPr indent="-342900" lvl="0" marL="457200" rtl="0" algn="l">
              <a:spcBef>
                <a:spcPts val="0"/>
              </a:spcBef>
              <a:spcAft>
                <a:spcPts val="0"/>
              </a:spcAft>
              <a:buSzPts val="1800"/>
              <a:buChar char="●"/>
            </a:pPr>
            <a:r>
              <a:rPr lang="en"/>
              <a:t>Results/Findings [1 page]</a:t>
            </a:r>
            <a:endParaRPr/>
          </a:p>
          <a:p>
            <a:pPr indent="-342900" lvl="0" marL="457200" rtl="0" algn="l">
              <a:spcBef>
                <a:spcPts val="0"/>
              </a:spcBef>
              <a:spcAft>
                <a:spcPts val="0"/>
              </a:spcAft>
              <a:buSzPts val="1800"/>
              <a:buChar char="●"/>
            </a:pPr>
            <a:r>
              <a:rPr lang="en"/>
              <a:t>Discussion/Conclusion [2-3 pages]</a:t>
            </a:r>
            <a:endParaRPr/>
          </a:p>
          <a:p>
            <a:pPr indent="-342900" lvl="0" marL="457200" rtl="0" algn="l">
              <a:spcBef>
                <a:spcPts val="0"/>
              </a:spcBef>
              <a:spcAft>
                <a:spcPts val="0"/>
              </a:spcAft>
              <a:buSzPts val="1800"/>
              <a:buChar char="●"/>
            </a:pPr>
            <a:r>
              <a:rPr lang="en"/>
              <a:t>Appendices/References [1-3 pages, as needed]</a:t>
            </a:r>
            <a:endParaRPr/>
          </a:p>
          <a:p>
            <a:pPr indent="0" lvl="0" marL="0" rtl="0" algn="l">
              <a:spcBef>
                <a:spcPts val="1600"/>
              </a:spcBef>
              <a:spcAft>
                <a:spcPts val="0"/>
              </a:spcAft>
              <a:buNone/>
            </a:pPr>
            <a:r>
              <a:rPr lang="en"/>
              <a:t>*Page lengths here are guidelines, not hard-and-fast rules.</a:t>
            </a:r>
            <a:endParaRPr/>
          </a:p>
          <a:p>
            <a:pPr indent="0" lvl="0" marL="0" rtl="0" algn="l">
              <a:spcBef>
                <a:spcPts val="1600"/>
              </a:spcBef>
              <a:spcAft>
                <a:spcPts val="16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 name="Shape 74"/>
        <p:cNvGrpSpPr/>
        <p:nvPr/>
      </p:nvGrpSpPr>
      <p:grpSpPr>
        <a:xfrm>
          <a:off x="0" y="0"/>
          <a:ext cx="0" cy="0"/>
          <a:chOff x="0" y="0"/>
          <a:chExt cx="0" cy="0"/>
        </a:xfrm>
      </p:grpSpPr>
      <p:sp>
        <p:nvSpPr>
          <p:cNvPr id="75" name="Google Shape;75;p1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Symmetry of Research Report </a:t>
            </a:r>
            <a:endParaRPr/>
          </a:p>
        </p:txBody>
      </p:sp>
      <p:sp>
        <p:nvSpPr>
          <p:cNvPr id="76" name="Google Shape;76;p15"/>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latin typeface="Lato"/>
                <a:ea typeface="Lato"/>
                <a:cs typeface="Lato"/>
                <a:sym typeface="Lato"/>
              </a:rPr>
              <a:t>Consider </a:t>
            </a:r>
            <a:r>
              <a:rPr b="1" lang="en" sz="2500">
                <a:latin typeface="Lato"/>
                <a:ea typeface="Lato"/>
                <a:cs typeface="Lato"/>
                <a:sym typeface="Lato"/>
              </a:rPr>
              <a:t>audience </a:t>
            </a:r>
            <a:r>
              <a:rPr lang="en" sz="2500">
                <a:latin typeface="Lato"/>
                <a:ea typeface="Lato"/>
                <a:cs typeface="Lato"/>
                <a:sym typeface="Lato"/>
              </a:rPr>
              <a:t>and </a:t>
            </a:r>
            <a:r>
              <a:rPr b="1" lang="en" sz="2500">
                <a:latin typeface="Lato"/>
                <a:ea typeface="Lato"/>
                <a:cs typeface="Lato"/>
                <a:sym typeface="Lato"/>
              </a:rPr>
              <a:t>purpose </a:t>
            </a:r>
            <a:r>
              <a:rPr lang="en" sz="2500">
                <a:latin typeface="Lato"/>
                <a:ea typeface="Lato"/>
                <a:cs typeface="Lato"/>
                <a:sym typeface="Lato"/>
              </a:rPr>
              <a:t>of each section.</a:t>
            </a:r>
            <a:endParaRPr sz="2500">
              <a:latin typeface="Lato"/>
              <a:ea typeface="Lato"/>
              <a:cs typeface="Lato"/>
              <a:sym typeface="Lato"/>
            </a:endParaRPr>
          </a:p>
          <a:p>
            <a:pPr indent="-387350" lvl="0" marL="914400" rtl="0" algn="l">
              <a:spcBef>
                <a:spcPts val="1600"/>
              </a:spcBef>
              <a:spcAft>
                <a:spcPts val="0"/>
              </a:spcAft>
              <a:buSzPts val="2500"/>
              <a:buFont typeface="Lato"/>
              <a:buChar char="●"/>
            </a:pPr>
            <a:r>
              <a:rPr lang="en" sz="2500">
                <a:latin typeface="Lato"/>
                <a:ea typeface="Lato"/>
                <a:cs typeface="Lato"/>
                <a:sym typeface="Lato"/>
              </a:rPr>
              <a:t>Introduction (Public facing)</a:t>
            </a:r>
            <a:endParaRPr sz="2500">
              <a:latin typeface="Lato"/>
              <a:ea typeface="Lato"/>
              <a:cs typeface="Lato"/>
              <a:sym typeface="Lato"/>
            </a:endParaRPr>
          </a:p>
          <a:p>
            <a:pPr indent="-387350" lvl="1" marL="1371600" rtl="0" algn="l">
              <a:spcBef>
                <a:spcPts val="0"/>
              </a:spcBef>
              <a:spcAft>
                <a:spcPts val="0"/>
              </a:spcAft>
              <a:buSzPts val="2500"/>
              <a:buFont typeface="Lato"/>
              <a:buChar char="○"/>
            </a:pPr>
            <a:r>
              <a:rPr lang="en" sz="2500">
                <a:latin typeface="Lato"/>
                <a:ea typeface="Lato"/>
                <a:cs typeface="Lato"/>
                <a:sym typeface="Lato"/>
              </a:rPr>
              <a:t>Literature Review (Addressing colleagues)</a:t>
            </a:r>
            <a:endParaRPr sz="2500">
              <a:latin typeface="Lato"/>
              <a:ea typeface="Lato"/>
              <a:cs typeface="Lato"/>
              <a:sym typeface="Lato"/>
            </a:endParaRPr>
          </a:p>
          <a:p>
            <a:pPr indent="-387350" lvl="2" marL="1828800" rtl="0" algn="l">
              <a:spcBef>
                <a:spcPts val="0"/>
              </a:spcBef>
              <a:spcAft>
                <a:spcPts val="0"/>
              </a:spcAft>
              <a:buSzPts val="2500"/>
              <a:buFont typeface="Lato"/>
              <a:buChar char="■"/>
            </a:pPr>
            <a:r>
              <a:rPr lang="en" sz="2500">
                <a:latin typeface="Lato"/>
                <a:ea typeface="Lato"/>
                <a:cs typeface="Lato"/>
                <a:sym typeface="Lato"/>
              </a:rPr>
              <a:t>Methods/Methodology (Detailing your study)</a:t>
            </a:r>
            <a:endParaRPr sz="2500">
              <a:latin typeface="Lato"/>
              <a:ea typeface="Lato"/>
              <a:cs typeface="Lato"/>
              <a:sym typeface="Lato"/>
            </a:endParaRPr>
          </a:p>
          <a:p>
            <a:pPr indent="-387350" lvl="2" marL="1828800" rtl="0" algn="l">
              <a:spcBef>
                <a:spcPts val="0"/>
              </a:spcBef>
              <a:spcAft>
                <a:spcPts val="0"/>
              </a:spcAft>
              <a:buSzPts val="2500"/>
              <a:buFont typeface="Lato"/>
              <a:buChar char="■"/>
            </a:pPr>
            <a:r>
              <a:rPr lang="en" sz="2500">
                <a:latin typeface="Lato"/>
                <a:ea typeface="Lato"/>
                <a:cs typeface="Lato"/>
                <a:sym typeface="Lato"/>
              </a:rPr>
              <a:t>Findings/Results (Detailing your study)</a:t>
            </a:r>
            <a:endParaRPr sz="2500">
              <a:latin typeface="Lato"/>
              <a:ea typeface="Lato"/>
              <a:cs typeface="Lato"/>
              <a:sym typeface="Lato"/>
            </a:endParaRPr>
          </a:p>
          <a:p>
            <a:pPr indent="-387350" lvl="1" marL="1371600" rtl="0" algn="l">
              <a:spcBef>
                <a:spcPts val="0"/>
              </a:spcBef>
              <a:spcAft>
                <a:spcPts val="0"/>
              </a:spcAft>
              <a:buSzPts val="2500"/>
              <a:buFont typeface="Lato"/>
              <a:buChar char="○"/>
            </a:pPr>
            <a:r>
              <a:rPr lang="en" sz="2500">
                <a:latin typeface="Lato"/>
                <a:ea typeface="Lato"/>
                <a:cs typeface="Lato"/>
                <a:sym typeface="Lato"/>
              </a:rPr>
              <a:t>Discussion (Addressing colleagues)</a:t>
            </a:r>
            <a:endParaRPr sz="2500">
              <a:latin typeface="Lato"/>
              <a:ea typeface="Lato"/>
              <a:cs typeface="Lato"/>
              <a:sym typeface="Lato"/>
            </a:endParaRPr>
          </a:p>
          <a:p>
            <a:pPr indent="-387350" lvl="0" marL="914400" rtl="0" algn="l">
              <a:spcBef>
                <a:spcPts val="0"/>
              </a:spcBef>
              <a:spcAft>
                <a:spcPts val="0"/>
              </a:spcAft>
              <a:buSzPts val="2500"/>
              <a:buFont typeface="Lato"/>
              <a:buChar char="●"/>
            </a:pPr>
            <a:r>
              <a:rPr lang="en" sz="2500">
                <a:latin typeface="Lato"/>
                <a:ea typeface="Lato"/>
                <a:cs typeface="Lato"/>
                <a:sym typeface="Lato"/>
              </a:rPr>
              <a:t>Conclusion (Public facing)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 name="Shape 80"/>
        <p:cNvGrpSpPr/>
        <p:nvPr/>
      </p:nvGrpSpPr>
      <p:grpSpPr>
        <a:xfrm>
          <a:off x="0" y="0"/>
          <a:ext cx="0" cy="0"/>
          <a:chOff x="0" y="0"/>
          <a:chExt cx="0" cy="0"/>
        </a:xfrm>
      </p:grpSpPr>
      <p:sp>
        <p:nvSpPr>
          <p:cNvPr id="81" name="Google Shape;81;p1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Notes &amp; Common Issues: Literature Review </a:t>
            </a:r>
            <a:endParaRPr/>
          </a:p>
        </p:txBody>
      </p:sp>
      <p:sp>
        <p:nvSpPr>
          <p:cNvPr id="82" name="Google Shape;82;p16"/>
          <p:cNvSpPr txBox="1"/>
          <p:nvPr>
            <p:ph idx="1" type="body"/>
          </p:nvPr>
        </p:nvSpPr>
        <p:spPr>
          <a:xfrm>
            <a:off x="387900" y="1409624"/>
            <a:ext cx="8368200" cy="3078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For some of you, the beginning of your literature review can be easily revised and expanded to become your introduction section.</a:t>
            </a:r>
            <a:endParaRPr/>
          </a:p>
          <a:p>
            <a:pPr indent="-342900" lvl="0" marL="457200" rtl="0" algn="l">
              <a:spcBef>
                <a:spcPts val="0"/>
              </a:spcBef>
              <a:spcAft>
                <a:spcPts val="0"/>
              </a:spcAft>
              <a:buSzPts val="1800"/>
              <a:buChar char="●"/>
            </a:pPr>
            <a:r>
              <a:rPr lang="en"/>
              <a:t>Your audience here are your colleagues and fellow experts in the field. As such, you won’t need to do as much explaining or translating. This also means that you take the stance not of a student but of a fellow scholar. </a:t>
            </a:r>
            <a:endParaRPr/>
          </a:p>
          <a:p>
            <a:pPr indent="-342900" lvl="0" marL="457200" rtl="0" algn="l">
              <a:spcBef>
                <a:spcPts val="0"/>
              </a:spcBef>
              <a:spcAft>
                <a:spcPts val="0"/>
              </a:spcAft>
              <a:buSzPts val="1800"/>
              <a:buChar char="●"/>
            </a:pPr>
            <a:r>
              <a:rPr lang="en"/>
              <a:t>You need to end with a justification or warrant for your own research. Given all of this previous study, what does your own research intend to do, and why is that needful? </a:t>
            </a:r>
            <a:endParaRPr/>
          </a:p>
          <a:p>
            <a:pPr indent="-342900" lvl="0" marL="457200" rtl="0" algn="l">
              <a:spcBef>
                <a:spcPts val="0"/>
              </a:spcBef>
              <a:spcAft>
                <a:spcPts val="0"/>
              </a:spcAft>
              <a:buSzPts val="1800"/>
              <a:buChar char="●"/>
            </a:pPr>
            <a:r>
              <a:rPr lang="en"/>
              <a:t>To make your literature review more concise for your research report, outline only the most significant findings or contributions of each study. (See “Racial Microaggressions” article on Canvas for example.)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 name="Shape 86"/>
        <p:cNvGrpSpPr/>
        <p:nvPr/>
      </p:nvGrpSpPr>
      <p:grpSpPr>
        <a:xfrm>
          <a:off x="0" y="0"/>
          <a:ext cx="0" cy="0"/>
          <a:chOff x="0" y="0"/>
          <a:chExt cx="0" cy="0"/>
        </a:xfrm>
      </p:grpSpPr>
      <p:sp>
        <p:nvSpPr>
          <p:cNvPr id="87" name="Google Shape;87;p17"/>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Notes &amp; Common Issues: Methods</a:t>
            </a:r>
            <a:endParaRPr/>
          </a:p>
        </p:txBody>
      </p:sp>
      <p:sp>
        <p:nvSpPr>
          <p:cNvPr id="88" name="Google Shape;88;p17"/>
          <p:cNvSpPr txBox="1"/>
          <p:nvPr>
            <p:ph idx="1" type="body"/>
          </p:nvPr>
        </p:nvSpPr>
        <p:spPr>
          <a:xfrm>
            <a:off x="387900" y="1317925"/>
            <a:ext cx="8368200" cy="3448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Using headings and subheadings for many of you is preferable, especially if your research is survey based. </a:t>
            </a:r>
            <a:endParaRPr/>
          </a:p>
          <a:p>
            <a:pPr indent="-342900" lvl="0" marL="457200" rtl="0" algn="l">
              <a:spcBef>
                <a:spcPts val="0"/>
              </a:spcBef>
              <a:spcAft>
                <a:spcPts val="0"/>
              </a:spcAft>
              <a:buSzPts val="1800"/>
              <a:buChar char="●"/>
            </a:pPr>
            <a:r>
              <a:rPr lang="en"/>
              <a:t>Be specific and detailed when describing, for example, your subjects. Once you have your data, use that to provide a mini profile of your respondents. </a:t>
            </a:r>
            <a:endParaRPr/>
          </a:p>
          <a:p>
            <a:pPr indent="-342900" lvl="0" marL="457200" rtl="0" algn="l">
              <a:spcBef>
                <a:spcPts val="0"/>
              </a:spcBef>
              <a:spcAft>
                <a:spcPts val="0"/>
              </a:spcAft>
              <a:buSzPts val="1800"/>
              <a:buChar char="●"/>
            </a:pPr>
            <a:r>
              <a:rPr lang="en"/>
              <a:t>Explain the reasoning behind your methods. For example, if you created a survey, explain why you chose the wording, organization, and response formats that you did. </a:t>
            </a:r>
            <a:endParaRPr/>
          </a:p>
          <a:p>
            <a:pPr indent="-342900" lvl="0" marL="457200" rtl="0" algn="l">
              <a:spcBef>
                <a:spcPts val="0"/>
              </a:spcBef>
              <a:spcAft>
                <a:spcPts val="0"/>
              </a:spcAft>
              <a:buSzPts val="1800"/>
              <a:buChar char="●"/>
            </a:pPr>
            <a:r>
              <a:rPr lang="en"/>
              <a:t>You need to explain or present your analysis. In other words, how did you move from your raw data or observation to intelligible and meaningful findings? Explain this as a way of “showing your work.” That is, someone should be able to easily trace all of your steps in conducting this research.</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Google Shape;93;p18"/>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Notes &amp; Common Issues: Results</a:t>
            </a:r>
            <a:endParaRPr/>
          </a:p>
        </p:txBody>
      </p:sp>
      <p:sp>
        <p:nvSpPr>
          <p:cNvPr id="94" name="Google Shape;94;p18"/>
          <p:cNvSpPr txBox="1"/>
          <p:nvPr>
            <p:ph idx="1" type="body"/>
          </p:nvPr>
        </p:nvSpPr>
        <p:spPr>
          <a:xfrm>
            <a:off x="103125" y="1329425"/>
            <a:ext cx="8926200" cy="3078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1" lang="en" u="sng"/>
              <a:t>Avoid data dumping</a:t>
            </a:r>
            <a:r>
              <a:rPr b="1" lang="en"/>
              <a:t>.</a:t>
            </a:r>
            <a:r>
              <a:rPr lang="en"/>
              <a:t> Begin with the answer to your research question, or a confirmation/negation of your hypothesis, and back this up with your most significant findings. </a:t>
            </a:r>
            <a:endParaRPr/>
          </a:p>
          <a:p>
            <a:pPr indent="-342900" lvl="0" marL="457200" rtl="0" algn="l">
              <a:spcBef>
                <a:spcPts val="0"/>
              </a:spcBef>
              <a:spcAft>
                <a:spcPts val="0"/>
              </a:spcAft>
              <a:buSzPts val="1800"/>
              <a:buChar char="●"/>
            </a:pPr>
            <a:r>
              <a:rPr lang="en"/>
              <a:t>Many of you will benefit from use of illustrations (graphs, figures, etc.). You will want to label these (i.e. Figure 1, 2) and reference them in your text. </a:t>
            </a:r>
            <a:endParaRPr/>
          </a:p>
          <a:p>
            <a:pPr indent="-342900" lvl="0" marL="457200" rtl="0" algn="l">
              <a:spcBef>
                <a:spcPts val="0"/>
              </a:spcBef>
              <a:spcAft>
                <a:spcPts val="0"/>
              </a:spcAft>
              <a:buSzPts val="1800"/>
              <a:buChar char="●"/>
            </a:pPr>
            <a:r>
              <a:rPr lang="en"/>
              <a:t>If you use software or websites to give you charts (such as Google, Excel, SPSS, etc.), you will want to clean them up so they are readable and professional. </a:t>
            </a:r>
            <a:endParaRPr/>
          </a:p>
          <a:p>
            <a:pPr indent="-342900" lvl="0" marL="457200" rtl="0" algn="l">
              <a:spcBef>
                <a:spcPts val="0"/>
              </a:spcBef>
              <a:spcAft>
                <a:spcPts val="0"/>
              </a:spcAft>
              <a:buSzPts val="1800"/>
              <a:buChar char="●"/>
            </a:pPr>
            <a:r>
              <a:rPr lang="en"/>
              <a:t>Remember that your methods and results reflect your own research and study. Avoid merely summarizing previous study, which should be saved for your lit review. You need to bring some new/original knowledge or insight to the topic at hand.</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Google Shape;99;p19"/>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Research Report Peer Review</a:t>
            </a:r>
            <a:endParaRPr/>
          </a:p>
        </p:txBody>
      </p:sp>
      <p:sp>
        <p:nvSpPr>
          <p:cNvPr id="100" name="Google Shape;100;p19"/>
          <p:cNvSpPr txBox="1"/>
          <p:nvPr>
            <p:ph idx="1" type="body"/>
          </p:nvPr>
        </p:nvSpPr>
        <p:spPr>
          <a:xfrm>
            <a:off x="0" y="1274925"/>
            <a:ext cx="9087300" cy="36093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What are the major issues that prompted the study? Is this apparent in the introduction and literature review? In other words, is the author’s research question or hypothesis clear and justified? </a:t>
            </a:r>
            <a:endParaRPr/>
          </a:p>
          <a:p>
            <a:pPr indent="-342900" lvl="0" marL="457200" rtl="0" algn="l">
              <a:spcBef>
                <a:spcPts val="0"/>
              </a:spcBef>
              <a:spcAft>
                <a:spcPts val="0"/>
              </a:spcAft>
              <a:buSzPts val="1800"/>
              <a:buChar char="●"/>
            </a:pPr>
            <a:r>
              <a:rPr lang="en"/>
              <a:t>What are the major findings of the study? In the methods and results sections, are these backed up with evidence and reasonable analysis? </a:t>
            </a:r>
            <a:endParaRPr/>
          </a:p>
          <a:p>
            <a:pPr indent="-342900" lvl="0" marL="457200" rtl="0" algn="l">
              <a:spcBef>
                <a:spcPts val="0"/>
              </a:spcBef>
              <a:spcAft>
                <a:spcPts val="0"/>
              </a:spcAft>
              <a:buSzPts val="1800"/>
              <a:buChar char="●"/>
            </a:pPr>
            <a:r>
              <a:rPr lang="en"/>
              <a:t>In the discussion section, what are the major connections between the author’s findings and previous scholarly conversations?</a:t>
            </a:r>
            <a:endParaRPr/>
          </a:p>
          <a:p>
            <a:pPr indent="-342900" lvl="0" marL="457200" rtl="0" algn="l">
              <a:spcBef>
                <a:spcPts val="0"/>
              </a:spcBef>
              <a:spcAft>
                <a:spcPts val="0"/>
              </a:spcAft>
              <a:buSzPts val="1800"/>
              <a:buChar char="●"/>
            </a:pPr>
            <a:r>
              <a:rPr lang="en"/>
              <a:t>Check for APA style. Is this applied accurately and consistently? Is there a references page? An appendix if needed (i.e. to include a survey)? </a:t>
            </a:r>
            <a:endParaRPr/>
          </a:p>
          <a:p>
            <a:pPr indent="-342900" lvl="0" marL="457200" rtl="0" algn="l">
              <a:spcBef>
                <a:spcPts val="0"/>
              </a:spcBef>
              <a:spcAft>
                <a:spcPts val="0"/>
              </a:spcAft>
              <a:buSzPts val="1800"/>
              <a:buChar char="●"/>
            </a:pPr>
            <a:r>
              <a:rPr lang="en"/>
              <a:t>Is the report as a whole organized logically? Are headings employed; if not, should they be, for readability? If no headings, are there coherent paragraphs and transitions?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 name="Shape 104"/>
        <p:cNvGrpSpPr/>
        <p:nvPr/>
      </p:nvGrpSpPr>
      <p:grpSpPr>
        <a:xfrm>
          <a:off x="0" y="0"/>
          <a:ext cx="0" cy="0"/>
          <a:chOff x="0" y="0"/>
          <a:chExt cx="0" cy="0"/>
        </a:xfrm>
      </p:grpSpPr>
      <p:sp>
        <p:nvSpPr>
          <p:cNvPr id="105" name="Google Shape;105;p20"/>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Questions?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 name="Shape 109"/>
        <p:cNvGrpSpPr/>
        <p:nvPr/>
      </p:nvGrpSpPr>
      <p:grpSpPr>
        <a:xfrm>
          <a:off x="0" y="0"/>
          <a:ext cx="0" cy="0"/>
          <a:chOff x="0" y="0"/>
          <a:chExt cx="0" cy="0"/>
        </a:xfrm>
      </p:grpSpPr>
      <p:sp>
        <p:nvSpPr>
          <p:cNvPr id="110" name="Google Shape;110;p21"/>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Revised reports due Monday (5/4) by midnight.*</a:t>
            </a:r>
            <a:endParaRPr/>
          </a:p>
          <a:p>
            <a:pPr indent="0" lvl="0" marL="0" rtl="0" algn="l">
              <a:spcBef>
                <a:spcPts val="0"/>
              </a:spcBef>
              <a:spcAft>
                <a:spcPts val="0"/>
              </a:spcAft>
              <a:buNone/>
            </a:pPr>
            <a:r>
              <a:rPr lang="en" sz="2800"/>
              <a:t>*If you need an extension, please write me to request one no later than Sunday (5/3).</a:t>
            </a:r>
            <a:endParaRPr sz="2800"/>
          </a:p>
        </p:txBody>
      </p:sp>
    </p:spTree>
  </p:cSld>
  <p:clrMapOvr>
    <a:masterClrMapping/>
  </p:clrMapOvr>
</p:sld>
</file>

<file path=ppt/theme/theme1.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